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78" r:id="rId3"/>
    <p:sldId id="264" r:id="rId4"/>
    <p:sldId id="263" r:id="rId5"/>
    <p:sldId id="285" r:id="rId6"/>
    <p:sldId id="291" r:id="rId7"/>
    <p:sldId id="287" r:id="rId8"/>
    <p:sldId id="290" r:id="rId9"/>
    <p:sldId id="292" r:id="rId10"/>
    <p:sldId id="293" r:id="rId11"/>
    <p:sldId id="284" r:id="rId12"/>
    <p:sldId id="283" r:id="rId13"/>
    <p:sldId id="288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94660"/>
  </p:normalViewPr>
  <p:slideViewPr>
    <p:cSldViewPr>
      <p:cViewPr varScale="1">
        <p:scale>
          <a:sx n="78" d="100"/>
          <a:sy n="78" d="100"/>
        </p:scale>
        <p:origin x="614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E5D20-63E2-4325-AB65-8063933C38C7}" type="datetimeFigureOut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DAFDD-CAA6-467E-99DF-04A36602FD1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4540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6CB-B9C7-4D94-A498-C5C0C3110576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0779-4C30-4548-AD28-11D858DB6EAC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963BF-A86F-4EF4-B989-AC457F201548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30DD-FB49-4FB8-87FD-5AD7A0E93147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147E-766C-4A48-ABE7-298855E01925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C639-966E-4A26-84D8-78A22300516A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C825-EAFA-4434-AD4B-EB4B9305F467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56648-A9CF-4E1D-B4E5-292542915054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28CC-E321-49E4-9A48-207063E76336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D964-558A-414C-80B5-3F9F1EF03A77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FA04-F7B2-4990-951B-8FE6B6821114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0070C0"/>
            </a:gs>
            <a:gs pos="93000">
              <a:schemeClr val="bg1"/>
            </a:gs>
            <a:gs pos="7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98693-C9A8-4689-9C7A-A05AD64F6B1E}" type="datetime1">
              <a:rPr lang="es-CO" smtClean="0"/>
              <a:pPr/>
              <a:t>19/06/2025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dirty="0"/>
              <a:t>ING. ADRIAN DÍAZ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C8310-E689-4319-8934-274B369F192D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assets.mheducation.es/bcv/guide/capitulo/844817156X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0070C0"/>
            </a:gs>
            <a:gs pos="93000">
              <a:schemeClr val="bg1"/>
            </a:gs>
            <a:gs pos="11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4040" y="2348881"/>
            <a:ext cx="7772400" cy="1470025"/>
          </a:xfrm>
        </p:spPr>
        <p:txBody>
          <a:bodyPr>
            <a:normAutofit/>
          </a:bodyPr>
          <a:lstStyle/>
          <a:p>
            <a:r>
              <a:rPr lang="es-CO" sz="3600" b="1" dirty="0"/>
              <a:t>ANÁLISIS Y DISEÑO DE CIRCUITOS DIGITALES COMBINATORIOS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927648" y="4221088"/>
            <a:ext cx="6400800" cy="1752600"/>
          </a:xfrm>
        </p:spPr>
        <p:txBody>
          <a:bodyPr>
            <a:normAutofit/>
          </a:bodyPr>
          <a:lstStyle/>
          <a:p>
            <a:r>
              <a:rPr lang="es-CO" dirty="0"/>
              <a:t>COLEGIO ALMIRANTE PADILLA IED</a:t>
            </a:r>
          </a:p>
          <a:p>
            <a:r>
              <a:rPr lang="es-CO" dirty="0"/>
              <a:t>TECNOLOGÍA</a:t>
            </a:r>
          </a:p>
          <a:p>
            <a:r>
              <a:rPr lang="es-CO" dirty="0"/>
              <a:t>GRADO UNDÉCIMO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247946" y="734264"/>
            <a:ext cx="58578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/>
              <a:t>TECNOLOGÍA E INFORMÁTICA</a:t>
            </a:r>
          </a:p>
        </p:txBody>
      </p:sp>
      <p:pic>
        <p:nvPicPr>
          <p:cNvPr id="7" name="Imagen 6" descr="Una caricatura de una persona&#10;&#10;El contenido generado por IA puede ser incorrecto.">
            <a:extLst>
              <a:ext uri="{FF2B5EF4-FFF2-40B4-BE49-F238E27FC236}">
                <a16:creationId xmlns:a16="http://schemas.microsoft.com/office/drawing/2014/main" id="{41566474-EFF6-8D22-4868-D159D7BBD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4797152"/>
            <a:ext cx="1627558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ING. ADRIAN DÍAZ</a:t>
            </a:r>
            <a:endParaRPr lang="es-CO" dirty="0"/>
          </a:p>
        </p:txBody>
      </p:sp>
      <p:sp>
        <p:nvSpPr>
          <p:cNvPr id="5" name="Rectángulo 4"/>
          <p:cNvSpPr/>
          <p:nvPr/>
        </p:nvSpPr>
        <p:spPr>
          <a:xfrm>
            <a:off x="2351585" y="1052737"/>
            <a:ext cx="1289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b="1" dirty="0"/>
              <a:t>Ejemplo</a:t>
            </a:r>
            <a:r>
              <a:rPr lang="es-CO" b="1" dirty="0"/>
              <a:t>:</a:t>
            </a:r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075" y="613326"/>
            <a:ext cx="1562232" cy="1136169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351584" y="1749495"/>
            <a:ext cx="6766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A partir del uso compuertas lógicas AND, OR y NOT diseñe una compuerta lógica XOR, utilizando los dos métodos de diseño.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52987"/>
              </p:ext>
            </p:extLst>
          </p:nvPr>
        </p:nvGraphicFramePr>
        <p:xfrm>
          <a:off x="6528049" y="2955929"/>
          <a:ext cx="1469505" cy="1152130"/>
        </p:xfrm>
        <a:graphic>
          <a:graphicData uri="http://schemas.openxmlformats.org/drawingml/2006/table">
            <a:tbl>
              <a:tblPr/>
              <a:tblGrid>
                <a:gridCol w="489835">
                  <a:extLst>
                    <a:ext uri="{9D8B030D-6E8A-4147-A177-3AD203B41FA5}">
                      <a16:colId xmlns:a16="http://schemas.microsoft.com/office/drawing/2014/main" val="1353411526"/>
                    </a:ext>
                  </a:extLst>
                </a:gridCol>
                <a:gridCol w="489835">
                  <a:extLst>
                    <a:ext uri="{9D8B030D-6E8A-4147-A177-3AD203B41FA5}">
                      <a16:colId xmlns:a16="http://schemas.microsoft.com/office/drawing/2014/main" val="3233306135"/>
                    </a:ext>
                  </a:extLst>
                </a:gridCol>
                <a:gridCol w="489835">
                  <a:extLst>
                    <a:ext uri="{9D8B030D-6E8A-4147-A177-3AD203B41FA5}">
                      <a16:colId xmlns:a16="http://schemas.microsoft.com/office/drawing/2014/main" val="2391976763"/>
                    </a:ext>
                  </a:extLst>
                </a:gridCol>
              </a:tblGrid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652931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009193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97571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865769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856817"/>
                  </a:ext>
                </a:extLst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91338"/>
              </p:ext>
            </p:extLst>
          </p:nvPr>
        </p:nvGraphicFramePr>
        <p:xfrm>
          <a:off x="6547499" y="4238389"/>
          <a:ext cx="1469505" cy="1152130"/>
        </p:xfrm>
        <a:graphic>
          <a:graphicData uri="http://schemas.openxmlformats.org/drawingml/2006/table">
            <a:tbl>
              <a:tblPr/>
              <a:tblGrid>
                <a:gridCol w="489835">
                  <a:extLst>
                    <a:ext uri="{9D8B030D-6E8A-4147-A177-3AD203B41FA5}">
                      <a16:colId xmlns:a16="http://schemas.microsoft.com/office/drawing/2014/main" val="1832707983"/>
                    </a:ext>
                  </a:extLst>
                </a:gridCol>
                <a:gridCol w="489835">
                  <a:extLst>
                    <a:ext uri="{9D8B030D-6E8A-4147-A177-3AD203B41FA5}">
                      <a16:colId xmlns:a16="http://schemas.microsoft.com/office/drawing/2014/main" val="3804455697"/>
                    </a:ext>
                  </a:extLst>
                </a:gridCol>
                <a:gridCol w="489835">
                  <a:extLst>
                    <a:ext uri="{9D8B030D-6E8A-4147-A177-3AD203B41FA5}">
                      <a16:colId xmlns:a16="http://schemas.microsoft.com/office/drawing/2014/main" val="3807810755"/>
                    </a:ext>
                  </a:extLst>
                </a:gridCol>
              </a:tblGrid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492064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356218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70712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503755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16266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697" y="2480233"/>
            <a:ext cx="233362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810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209800" y="548680"/>
            <a:ext cx="77724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ACTIVIDAD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19537" y="1340768"/>
            <a:ext cx="86117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>
                <a:latin typeface="FuturaStd-Heavy"/>
              </a:rPr>
              <a:t>Objetivo: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215680" y="1340768"/>
            <a:ext cx="6766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Diseñar un circuito digital combinatorio de 3 entradas que active un led a la salida cuando el número de entrada sea divisible entre 3 utilizando alguno de los métodos básicos de diseño.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577930" y="2908672"/>
            <a:ext cx="73425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1.    Verifique los requerimientos y análisis del problema a resolver</a:t>
            </a:r>
          </a:p>
          <a:p>
            <a:pPr marL="457200" indent="-457200">
              <a:buAutoNum type="arabicPeriod" startAt="2"/>
            </a:pPr>
            <a:r>
              <a:rPr lang="es-CO" dirty="0"/>
              <a:t>Determine la tabla de Verdad.  </a:t>
            </a:r>
          </a:p>
          <a:p>
            <a:pPr marL="457200" indent="-457200">
              <a:buAutoNum type="arabicPeriod" startAt="2"/>
            </a:pPr>
            <a:r>
              <a:rPr lang="es-CO" dirty="0"/>
              <a:t>Aplique Sumas de Productos  (Mintérminos) o Producto de Sumas (Maxitérminos) </a:t>
            </a:r>
          </a:p>
          <a:p>
            <a:pPr marL="457200" indent="-457200">
              <a:buAutoNum type="arabicPeriod" startAt="2"/>
            </a:pPr>
            <a:r>
              <a:rPr lang="es-CO" dirty="0"/>
              <a:t>Implemente el circuito mediante compuertas lógicas en el protoboard o en su defecto utilice la app de simulación instalada en su Smartphone o solicite una tableta para realizar la comprobación.</a:t>
            </a:r>
          </a:p>
          <a:p>
            <a:pPr marL="457200" indent="-457200">
              <a:buAutoNum type="arabicPeriod" startAt="2"/>
            </a:pPr>
            <a:r>
              <a:rPr lang="es-CO" dirty="0"/>
              <a:t>Realice sobre la rúbrica de evaluación la autoevaluación y coevaluación  </a:t>
            </a:r>
          </a:p>
        </p:txBody>
      </p:sp>
    </p:spTree>
    <p:extLst>
      <p:ext uri="{BB962C8B-B14F-4D97-AF65-F5344CB8AC3E}">
        <p14:creationId xmlns:p14="http://schemas.microsoft.com/office/powerpoint/2010/main" val="1519901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411" y="5827599"/>
            <a:ext cx="1571625" cy="514350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209800" y="606638"/>
            <a:ext cx="77724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EVALUACIÓN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279577" y="5346585"/>
            <a:ext cx="79259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latin typeface="FuturaStd-Heavy"/>
              </a:rPr>
              <a:t>Determine la veracidad o falsedad del siguiente enunciado a partir de la construcción de sus tablas de verdad</a:t>
            </a:r>
          </a:p>
          <a:p>
            <a:pPr marL="342900" indent="-342900">
              <a:buAutoNum type="arabicPeriod" startAt="3"/>
            </a:pPr>
            <a:endParaRPr lang="es-CO" dirty="0">
              <a:latin typeface="FuturaStd-Heavy"/>
            </a:endParaRPr>
          </a:p>
          <a:p>
            <a:pPr marL="342900" indent="-342900">
              <a:buAutoNum type="arabicPeriod" startAt="3"/>
            </a:pPr>
            <a:endParaRPr lang="es-CO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95802"/>
              </p:ext>
            </p:extLst>
          </p:nvPr>
        </p:nvGraphicFramePr>
        <p:xfrm>
          <a:off x="2855641" y="1464961"/>
          <a:ext cx="6115631" cy="3743525"/>
        </p:xfrm>
        <a:graphic>
          <a:graphicData uri="http://schemas.openxmlformats.org/drawingml/2006/table">
            <a:tbl>
              <a:tblPr/>
              <a:tblGrid>
                <a:gridCol w="4059047">
                  <a:extLst>
                    <a:ext uri="{9D8B030D-6E8A-4147-A177-3AD203B41FA5}">
                      <a16:colId xmlns:a16="http://schemas.microsoft.com/office/drawing/2014/main" val="2270542278"/>
                    </a:ext>
                  </a:extLst>
                </a:gridCol>
                <a:gridCol w="1028292">
                  <a:extLst>
                    <a:ext uri="{9D8B030D-6E8A-4147-A177-3AD203B41FA5}">
                      <a16:colId xmlns:a16="http://schemas.microsoft.com/office/drawing/2014/main" val="4220662063"/>
                    </a:ext>
                  </a:extLst>
                </a:gridCol>
                <a:gridCol w="1028292">
                  <a:extLst>
                    <a:ext uri="{9D8B030D-6E8A-4147-A177-3AD203B41FA5}">
                      <a16:colId xmlns:a16="http://schemas.microsoft.com/office/drawing/2014/main" val="3953549398"/>
                    </a:ext>
                  </a:extLst>
                </a:gridCol>
              </a:tblGrid>
              <a:tr h="22551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AUTOEVALUACIÓN Y COEVALUACIÓN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134220"/>
                  </a:ext>
                </a:extLst>
              </a:tr>
              <a:tr h="25934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425905"/>
                  </a:ext>
                </a:extLst>
              </a:tr>
              <a:tr h="39464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Lee cuidadosamente cada uno de los planteamientos que se presentan y luego valora cada ítem de 0 a 20 puntos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9635"/>
                  </a:ext>
                </a:extLst>
              </a:tr>
              <a:tr h="38337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CRITERIOS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AUTO-EVALUACIÓN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CO-EVALUACIÓN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035094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Soluciono problemas del entorno haciendo uso de la tecnología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129999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Diseño un circuito digital combinatorio utilizando suma de productos o producto de sumas.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443973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Determino el circuito lógico combinatorio a partir de la ecuación lógica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516673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Participo activamente en el trabajo en grupo, cumplo con las actividades que me designa el equipo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114859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Soy puntual y porto adecuadamente el uniforme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910692"/>
                  </a:ext>
                </a:extLst>
              </a:tr>
              <a:tr h="338270"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4002740"/>
                  </a:ext>
                </a:extLst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662" y="614618"/>
            <a:ext cx="1169221" cy="85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883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063552" y="764705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Referencias:</a:t>
            </a:r>
          </a:p>
          <a:p>
            <a:pPr algn="just"/>
            <a:endParaRPr lang="es-CO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INTRODUCCION A LOS SISTEMAS DIGITALES, JAMES E. PALMER; DAVID E. PERLMAN, Editorial: MCGRAW-HILL / INTERAMERICANA DE MEXICO. ISBN: 9789701006351.</a:t>
            </a:r>
            <a:endParaRPr lang="es-CO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s-E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FUNDAMENTOS DE SISTEMAS DIGITALES, Thomas L. Floyd, PEARSON EDUCACIÓN S.A., Madrid, 2006, ISBN 10: 84-8322-085-7</a:t>
            </a:r>
            <a:endParaRPr lang="es-CO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s-E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http://assets.mheducation.es/bcv/guide/capitulo/844817156X.pdf</a:t>
            </a:r>
            <a:endParaRPr lang="es-E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endParaRPr lang="es-E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ptecnologica.wixsite.com/almirante</a:t>
            </a:r>
          </a:p>
        </p:txBody>
      </p:sp>
    </p:spTree>
    <p:extLst>
      <p:ext uri="{BB962C8B-B14F-4D97-AF65-F5344CB8AC3E}">
        <p14:creationId xmlns:p14="http://schemas.microsoft.com/office/powerpoint/2010/main" val="345947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960096" y="2348880"/>
            <a:ext cx="357919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Diseñar y comprobar un circuito digital combinatorio que solucione un requerimiento real, utilizando alguno de los métodos básicos de diseño.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481290" y="1048738"/>
            <a:ext cx="18299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/>
              <a:t>Objetivo</a:t>
            </a:r>
          </a:p>
        </p:txBody>
      </p:sp>
      <p:pic>
        <p:nvPicPr>
          <p:cNvPr id="2" name="Imagen 1" descr="Clipart - Bright &lt;strong&gt;Idea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602" y="1926246"/>
            <a:ext cx="3716961" cy="323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68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063552" y="620688"/>
            <a:ext cx="66274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3200" b="1" dirty="0"/>
              <a:t>PUERTAS O COMPUERTAS  LOGICAS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065220" y="4800006"/>
            <a:ext cx="7775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Las </a:t>
            </a:r>
            <a:r>
              <a:rPr lang="es-CO" b="1" dirty="0"/>
              <a:t>puertas lógicas </a:t>
            </a:r>
            <a:r>
              <a:rPr lang="es-CO" dirty="0"/>
              <a:t>son pequeños circuitos digitales integrados cuyo funcionamiento se adapta a las operaciones y postulados del </a:t>
            </a:r>
            <a:r>
              <a:rPr lang="es-CO" b="1" dirty="0"/>
              <a:t>álgebra de Boole.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066889" y="1810561"/>
            <a:ext cx="77735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altLang="es-CO" dirty="0">
                <a:ea typeface="ＭＳ Ｐゴシック" panose="020B0600070205080204" pitchFamily="34" charset="-128"/>
              </a:rPr>
              <a:t>Los circuitos operan con valores [0, 1], que pueden ser interpretados lógicamente como [Falso, Verdadero].</a:t>
            </a:r>
          </a:p>
        </p:txBody>
      </p:sp>
      <p:pic>
        <p:nvPicPr>
          <p:cNvPr id="8" name="Imagen 7" descr="C:\Users\Adrian Electrónica\Pictures\CI 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0" t="14103" r="5680" b="15385"/>
          <a:stretch/>
        </p:blipFill>
        <p:spPr bwMode="auto">
          <a:xfrm>
            <a:off x="8401082" y="532719"/>
            <a:ext cx="1780891" cy="10141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2098455" y="2992595"/>
            <a:ext cx="40908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Son circuitos digitales que realizan una operación lógica y que funcionan según una tabla de verdad.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0869" y="2456892"/>
            <a:ext cx="3961103" cy="226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5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952596" y="428604"/>
            <a:ext cx="8229600" cy="642942"/>
          </a:xfrm>
        </p:spPr>
        <p:txBody>
          <a:bodyPr>
            <a:normAutofit/>
          </a:bodyPr>
          <a:lstStyle/>
          <a:p>
            <a:r>
              <a:rPr lang="es-CO" sz="3200" dirty="0"/>
              <a:t>APLICACIONES</a:t>
            </a:r>
          </a:p>
        </p:txBody>
      </p:sp>
      <p:pic>
        <p:nvPicPr>
          <p:cNvPr id="1026" name="Picture 2" descr="Resultado de imagen para ALARM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44" b="5174"/>
          <a:stretch/>
        </p:blipFill>
        <p:spPr bwMode="auto">
          <a:xfrm>
            <a:off x="2231739" y="1454285"/>
            <a:ext cx="2055078" cy="150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CONTROL DE ACCES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1412172"/>
            <a:ext cx="2793300" cy="18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cajeros automatic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098" y="3933115"/>
            <a:ext cx="2432103" cy="184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telefonos moviles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9"/>
          <a:stretch/>
        </p:blipFill>
        <p:spPr bwMode="auto">
          <a:xfrm>
            <a:off x="4386421" y="1490511"/>
            <a:ext cx="2086434" cy="181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2" descr="Resultado de imagen para digiturno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1038" name="Picture 14" descr="Resultado de imagen para digiturn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774" y="3989807"/>
            <a:ext cx="2528298" cy="179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domotic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197" y="3706459"/>
            <a:ext cx="4199580" cy="230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1412776"/>
            <a:ext cx="8928992" cy="4680520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931647" y="548680"/>
            <a:ext cx="8229600" cy="642942"/>
          </a:xfrm>
        </p:spPr>
        <p:txBody>
          <a:bodyPr>
            <a:normAutofit/>
          </a:bodyPr>
          <a:lstStyle/>
          <a:p>
            <a:r>
              <a:rPr lang="es-CO" sz="3200" dirty="0"/>
              <a:t>RESUMEN</a:t>
            </a:r>
          </a:p>
        </p:txBody>
      </p:sp>
    </p:spTree>
    <p:extLst>
      <p:ext uri="{BB962C8B-B14F-4D97-AF65-F5344CB8AC3E}">
        <p14:creationId xmlns:p14="http://schemas.microsoft.com/office/powerpoint/2010/main" val="380534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ING. ADRIAN DÍAZ</a:t>
            </a:r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325" y="1619250"/>
            <a:ext cx="5467350" cy="3619500"/>
          </a:xfrm>
          <a:prstGeom prst="rect">
            <a:avLst/>
          </a:prstGeom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931647" y="548680"/>
            <a:ext cx="8229600" cy="642942"/>
          </a:xfrm>
        </p:spPr>
        <p:txBody>
          <a:bodyPr>
            <a:normAutofit/>
          </a:bodyPr>
          <a:lstStyle/>
          <a:p>
            <a:r>
              <a:rPr lang="es-CO" sz="3200" dirty="0"/>
              <a:t>RESUMEN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075" y="613326"/>
            <a:ext cx="1562232" cy="113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8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ING. ADRIAN DÍAZ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423592" y="692697"/>
            <a:ext cx="75751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/>
              <a:t>SISTEMAS DIGITALES COMBINATORIOS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250726" y="1572464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solidFill>
                  <a:srgbClr val="333333"/>
                </a:solidFill>
              </a:rPr>
              <a:t>Un circuito combinatorio es un arreglo  de compuertas lógicas con un conjunto de entradas y salidas.  Un circuito combinatorio transforma la información binaria de  los datos de entrada a los datos de salida requeridos</a:t>
            </a:r>
            <a:endParaRPr lang="es-CO" dirty="0"/>
          </a:p>
        </p:txBody>
      </p:sp>
      <p:sp>
        <p:nvSpPr>
          <p:cNvPr id="7" name="Rectángulo 6"/>
          <p:cNvSpPr/>
          <p:nvPr/>
        </p:nvSpPr>
        <p:spPr>
          <a:xfrm>
            <a:off x="2221992" y="5499900"/>
            <a:ext cx="7748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0000"/>
                </a:solidFill>
              </a:rPr>
              <a:t>Ejemplo de este tipo de circuitos son : los codificadores, decodificadores, multiplexores, demultiplexores, comparadores, generadores-detectores de paridad, etc.</a:t>
            </a:r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776" y="2654822"/>
            <a:ext cx="466725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4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ING. ADRIAN DÍAZ</a:t>
            </a:r>
            <a:endParaRPr lang="es-CO" dirty="0"/>
          </a:p>
        </p:txBody>
      </p:sp>
      <p:sp>
        <p:nvSpPr>
          <p:cNvPr id="6" name="Rectángulo 5"/>
          <p:cNvSpPr/>
          <p:nvPr/>
        </p:nvSpPr>
        <p:spPr>
          <a:xfrm>
            <a:off x="2783632" y="828288"/>
            <a:ext cx="748561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b="1" dirty="0"/>
              <a:t>Diseño de Circuitos Lógicos Combinatorios  </a:t>
            </a:r>
          </a:p>
          <a:p>
            <a:endParaRPr lang="es-CO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800" dirty="0"/>
              <a:t>Requerimientos y análisis del problema a resolver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800" dirty="0"/>
              <a:t>Se construye la tabla de Verdad.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800" dirty="0"/>
              <a:t>Aplicar Sumas de Productos  (Mintérminos), Producto de Sumas (Maxitérminos) o simplificación mediante mapas de </a:t>
            </a:r>
            <a:r>
              <a:rPr lang="es-CO" sz="2800" b="1" dirty="0">
                <a:highlight>
                  <a:srgbClr val="FFFF00"/>
                </a:highlight>
              </a:rPr>
              <a:t>Karnaugh.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800" dirty="0"/>
              <a:t>Implementación del circuito mediante compuertas lógicas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604890"/>
            <a:ext cx="1296026" cy="94256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9AF060D-DDA7-C779-0579-CA122EC91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44" y="2708920"/>
            <a:ext cx="238125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778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ING. ADRIAN DÍAZ</a:t>
            </a:r>
            <a:endParaRPr lang="es-CO" dirty="0"/>
          </a:p>
        </p:txBody>
      </p:sp>
      <p:sp>
        <p:nvSpPr>
          <p:cNvPr id="5" name="Rectángulo 4"/>
          <p:cNvSpPr/>
          <p:nvPr/>
        </p:nvSpPr>
        <p:spPr>
          <a:xfrm>
            <a:off x="3038625" y="666277"/>
            <a:ext cx="61147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/>
              <a:t>MÉTODOS BÁSICOS DE DISEÑO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616" y="548680"/>
            <a:ext cx="1234373" cy="897726"/>
          </a:xfrm>
          <a:prstGeom prst="rect">
            <a:avLst/>
          </a:prstGeom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036815"/>
              </p:ext>
            </p:extLst>
          </p:nvPr>
        </p:nvGraphicFramePr>
        <p:xfrm>
          <a:off x="1847528" y="1947030"/>
          <a:ext cx="3960440" cy="2850123"/>
        </p:xfrm>
        <a:graphic>
          <a:graphicData uri="http://schemas.openxmlformats.org/drawingml/2006/table">
            <a:tbl>
              <a:tblPr/>
              <a:tblGrid>
                <a:gridCol w="3960440">
                  <a:extLst>
                    <a:ext uri="{9D8B030D-6E8A-4147-A177-3AD203B41FA5}">
                      <a16:colId xmlns:a16="http://schemas.microsoft.com/office/drawing/2014/main" val="136976484"/>
                    </a:ext>
                  </a:extLst>
                </a:gridCol>
              </a:tblGrid>
              <a:tr h="34905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SUMA DE PRODUCTOS (Mintérminos)</a:t>
                      </a:r>
                    </a:p>
                    <a:p>
                      <a:pPr algn="ctr" fontAlgn="ctr"/>
                      <a:endParaRPr lang="es-CO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591828"/>
                  </a:ext>
                </a:extLst>
              </a:tr>
              <a:tr h="34905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VERIFICO</a:t>
                      </a:r>
                      <a:r>
                        <a:rPr lang="es-CO" sz="16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LAS COMBINACIONES DE ENTRADA PARA LAS CUALES LA SALIDA </a:t>
                      </a:r>
                      <a:r>
                        <a:rPr lang="es-CO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ES 1</a:t>
                      </a:r>
                    </a:p>
                    <a:p>
                      <a:pPr algn="ctr" fontAlgn="ctr"/>
                      <a:endParaRPr lang="es-CO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418069"/>
                  </a:ext>
                </a:extLst>
              </a:tr>
              <a:tr h="124611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Si la entrada es 0 indico la variable negada, si la entrada es 1 indico solo la variable de entrada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852528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658596"/>
              </p:ext>
            </p:extLst>
          </p:nvPr>
        </p:nvGraphicFramePr>
        <p:xfrm>
          <a:off x="6201047" y="1947030"/>
          <a:ext cx="3960440" cy="2850123"/>
        </p:xfrm>
        <a:graphic>
          <a:graphicData uri="http://schemas.openxmlformats.org/drawingml/2006/table">
            <a:tbl>
              <a:tblPr/>
              <a:tblGrid>
                <a:gridCol w="3960440">
                  <a:extLst>
                    <a:ext uri="{9D8B030D-6E8A-4147-A177-3AD203B41FA5}">
                      <a16:colId xmlns:a16="http://schemas.microsoft.com/office/drawing/2014/main" val="136976484"/>
                    </a:ext>
                  </a:extLst>
                </a:gridCol>
              </a:tblGrid>
              <a:tr h="34905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PRODUCTO DE</a:t>
                      </a:r>
                      <a:r>
                        <a:rPr lang="es-CO" sz="20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SUMAS </a:t>
                      </a:r>
                      <a:r>
                        <a:rPr lang="es-CO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(Maxitérminos)</a:t>
                      </a:r>
                    </a:p>
                    <a:p>
                      <a:pPr algn="ctr" fontAlgn="ctr"/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591828"/>
                  </a:ext>
                </a:extLst>
              </a:tr>
              <a:tr h="34905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VERIFICO</a:t>
                      </a:r>
                      <a:r>
                        <a:rPr lang="es-CO" sz="16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LAS COMBINACIONES DE ENTRADA PARA LAS CUALES LA SALIDA </a:t>
                      </a:r>
                      <a:r>
                        <a:rPr lang="es-CO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ES 0</a:t>
                      </a:r>
                    </a:p>
                    <a:p>
                      <a:pPr algn="ctr" fontAlgn="ctr"/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418069"/>
                  </a:ext>
                </a:extLst>
              </a:tr>
              <a:tr h="124611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Si la entrada es 1 indico la variable negada, si la entrada es 0 indico solo la variable de entrada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852528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645594"/>
              </p:ext>
            </p:extLst>
          </p:nvPr>
        </p:nvGraphicFramePr>
        <p:xfrm>
          <a:off x="2636729" y="5252574"/>
          <a:ext cx="1368153" cy="537506"/>
        </p:xfrm>
        <a:graphic>
          <a:graphicData uri="http://schemas.openxmlformats.org/drawingml/2006/table">
            <a:tbl>
              <a:tblPr/>
              <a:tblGrid>
                <a:gridCol w="456051">
                  <a:extLst>
                    <a:ext uri="{9D8B030D-6E8A-4147-A177-3AD203B41FA5}">
                      <a16:colId xmlns:a16="http://schemas.microsoft.com/office/drawing/2014/main" val="592175927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2984327505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976497272"/>
                    </a:ext>
                  </a:extLst>
                </a:gridCol>
              </a:tblGrid>
              <a:tr h="2687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204139"/>
                  </a:ext>
                </a:extLst>
              </a:tr>
              <a:tr h="2687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915961"/>
                  </a:ext>
                </a:extLst>
              </a:tr>
            </a:tbl>
          </a:graphicData>
        </a:graphic>
      </p:graphicFrame>
      <p:sp>
        <p:nvSpPr>
          <p:cNvPr id="13" name="Rectángulo 12"/>
          <p:cNvSpPr/>
          <p:nvPr/>
        </p:nvSpPr>
        <p:spPr>
          <a:xfrm>
            <a:off x="4218018" y="5364504"/>
            <a:ext cx="571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002060"/>
                </a:solidFill>
                <a:latin typeface="Calibri" panose="020F0502020204030204" pitchFamily="34" charset="0"/>
              </a:rPr>
              <a:t>A.B’</a:t>
            </a:r>
            <a:endParaRPr lang="es-CO" dirty="0"/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076475"/>
              </p:ext>
            </p:extLst>
          </p:nvPr>
        </p:nvGraphicFramePr>
        <p:xfrm>
          <a:off x="6882058" y="5252574"/>
          <a:ext cx="1368153" cy="537506"/>
        </p:xfrm>
        <a:graphic>
          <a:graphicData uri="http://schemas.openxmlformats.org/drawingml/2006/table">
            <a:tbl>
              <a:tblPr/>
              <a:tblGrid>
                <a:gridCol w="456051">
                  <a:extLst>
                    <a:ext uri="{9D8B030D-6E8A-4147-A177-3AD203B41FA5}">
                      <a16:colId xmlns:a16="http://schemas.microsoft.com/office/drawing/2014/main" val="592175927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2984327505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976497272"/>
                    </a:ext>
                  </a:extLst>
                </a:gridCol>
              </a:tblGrid>
              <a:tr h="2687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204139"/>
                  </a:ext>
                </a:extLst>
              </a:tr>
              <a:tr h="2687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915961"/>
                  </a:ext>
                </a:extLst>
              </a:tr>
            </a:tbl>
          </a:graphicData>
        </a:graphic>
      </p:graphicFrame>
      <p:sp>
        <p:nvSpPr>
          <p:cNvPr id="15" name="Rectángulo 14"/>
          <p:cNvSpPr/>
          <p:nvPr/>
        </p:nvSpPr>
        <p:spPr>
          <a:xfrm>
            <a:off x="8676483" y="5392085"/>
            <a:ext cx="618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002060"/>
                </a:solidFill>
                <a:latin typeface="Calibri" panose="020F0502020204030204" pitchFamily="34" charset="0"/>
              </a:rPr>
              <a:t>A’+B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60526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725</Words>
  <Application>Microsoft Office PowerPoint</Application>
  <PresentationFormat>Panorámica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FuturaStd-Heavy</vt:lpstr>
      <vt:lpstr>Times New Roman</vt:lpstr>
      <vt:lpstr>Tema de Office</vt:lpstr>
      <vt:lpstr>ANÁLISIS Y DISEÑO DE CIRCUITOS DIGITALES COMBINATORIOS</vt:lpstr>
      <vt:lpstr>Presentación de PowerPoint</vt:lpstr>
      <vt:lpstr>Presentación de PowerPoint</vt:lpstr>
      <vt:lpstr>APLICACIONES</vt:lpstr>
      <vt:lpstr>RESUMEN</vt:lpstr>
      <vt:lpstr>RESUMEN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MICRONTROLADORES PIC</dc:title>
  <dc:creator>Adrian Díaz</dc:creator>
  <cp:lastModifiedBy>Adrian Díaz</cp:lastModifiedBy>
  <cp:revision>109</cp:revision>
  <dcterms:created xsi:type="dcterms:W3CDTF">2010-02-16T16:44:36Z</dcterms:created>
  <dcterms:modified xsi:type="dcterms:W3CDTF">2025-06-19T21:00:21Z</dcterms:modified>
</cp:coreProperties>
</file>